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5143500" cx="9144000"/>
  <p:notesSz cx="6858000" cy="9144000"/>
  <p:embeddedFontLst>
    <p:embeddedFont>
      <p:font typeface="Montserrat"/>
      <p:regular r:id="rId20"/>
      <p:bold r:id="rId21"/>
      <p:italic r:id="rId22"/>
      <p:boldItalic r:id="rId23"/>
    </p:embeddedFont>
    <p:embeddedFont>
      <p:font typeface="Lato"/>
      <p:regular r:id="rId24"/>
      <p:bold r:id="rId25"/>
      <p:italic r:id="rId26"/>
      <p:boldItalic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regular.fntdata"/><Relationship Id="rId22" Type="http://schemas.openxmlformats.org/officeDocument/2006/relationships/font" Target="fonts/Montserrat-italic.fntdata"/><Relationship Id="rId21" Type="http://schemas.openxmlformats.org/officeDocument/2006/relationships/font" Target="fonts/Montserrat-bold.fntdata"/><Relationship Id="rId24" Type="http://schemas.openxmlformats.org/officeDocument/2006/relationships/font" Target="fonts/Lato-regular.fntdata"/><Relationship Id="rId23" Type="http://schemas.openxmlformats.org/officeDocument/2006/relationships/font" Target="fonts/Montserrat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Lato-italic.fntdata"/><Relationship Id="rId25" Type="http://schemas.openxmlformats.org/officeDocument/2006/relationships/font" Target="fonts/Lato-bold.fntdata"/><Relationship Id="rId27" Type="http://schemas.openxmlformats.org/officeDocument/2006/relationships/font" Target="fonts/La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fa869d39e0_0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fa869d39e0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fa869d39e0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fa869d39e0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fa869d39e0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fa869d39e0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fa869d39e0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fa869d39e0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fa869d39e0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fa869d39e0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fa869d39e0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fa869d39e0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fa869d39e0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fa869d39e0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1026a67e049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1026a67e049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026a67e049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1026a67e049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fa869d39e0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fa869d39e0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fa869d39e0_0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fa869d39e0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fa869d39e0_0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fa869d39e0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fa869d39e0_0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fa869d39e0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11.png"/><Relationship Id="rId5" Type="http://schemas.openxmlformats.org/officeDocument/2006/relationships/image" Target="../media/image10.png"/><Relationship Id="rId6" Type="http://schemas.openxmlformats.org/officeDocument/2006/relationships/image" Target="../media/image1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12.png"/><Relationship Id="rId5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Insurance Forecast</a:t>
            </a:r>
            <a:endParaRPr/>
          </a:p>
        </p:txBody>
      </p:sp>
      <p:sp>
        <p:nvSpPr>
          <p:cNvPr id="135" name="Google Shape;135;p13"/>
          <p:cNvSpPr txBox="1"/>
          <p:nvPr>
            <p:ph idx="1" type="subTitle"/>
          </p:nvPr>
        </p:nvSpPr>
        <p:spPr>
          <a:xfrm>
            <a:off x="311700" y="2834125"/>
            <a:ext cx="8520600" cy="165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Brandon White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Jethro Aderele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Tyler White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Ridge regression</a:t>
            </a:r>
            <a:endParaRPr/>
          </a:p>
        </p:txBody>
      </p:sp>
      <p:pic>
        <p:nvPicPr>
          <p:cNvPr id="198" name="Google Shape;19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5400" y="1183175"/>
            <a:ext cx="5457126" cy="3679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Lasso Regression</a:t>
            </a:r>
            <a:endParaRPr/>
          </a:p>
        </p:txBody>
      </p:sp>
      <p:pic>
        <p:nvPicPr>
          <p:cNvPr id="204" name="Google Shape;204;p23"/>
          <p:cNvPicPr preferRelativeResize="0"/>
          <p:nvPr/>
        </p:nvPicPr>
        <p:blipFill rotWithShape="1">
          <a:blip r:embed="rId3">
            <a:alphaModFix/>
          </a:blip>
          <a:srcRect b="63508" l="0" r="0" t="0"/>
          <a:stretch/>
        </p:blipFill>
        <p:spPr>
          <a:xfrm>
            <a:off x="2066450" y="1307850"/>
            <a:ext cx="5011098" cy="121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23"/>
          <p:cNvPicPr preferRelativeResize="0"/>
          <p:nvPr/>
        </p:nvPicPr>
        <p:blipFill rotWithShape="1">
          <a:blip r:embed="rId4">
            <a:alphaModFix/>
          </a:blip>
          <a:srcRect b="0" l="0" r="5490" t="0"/>
          <a:stretch/>
        </p:blipFill>
        <p:spPr>
          <a:xfrm>
            <a:off x="3173463" y="2694986"/>
            <a:ext cx="3286974" cy="22328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we </a:t>
            </a:r>
            <a:r>
              <a:rPr lang="en"/>
              <a:t>analyzed</a:t>
            </a:r>
            <a:r>
              <a:rPr lang="en"/>
              <a:t> the models</a:t>
            </a:r>
            <a:endParaRPr/>
          </a:p>
        </p:txBody>
      </p:sp>
      <p:sp>
        <p:nvSpPr>
          <p:cNvPr id="211" name="Google Shape;211;p24"/>
          <p:cNvSpPr txBox="1"/>
          <p:nvPr>
            <p:ph idx="1" type="body"/>
          </p:nvPr>
        </p:nvSpPr>
        <p:spPr>
          <a:xfrm>
            <a:off x="983875" y="1578000"/>
            <a:ext cx="6815100" cy="245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●"/>
            </a:pPr>
            <a:r>
              <a:rPr lang="en" sz="1600">
                <a:latin typeface="Arial"/>
                <a:ea typeface="Arial"/>
                <a:cs typeface="Arial"/>
                <a:sym typeface="Arial"/>
              </a:rPr>
              <a:t>We </a:t>
            </a:r>
            <a:r>
              <a:rPr lang="en" sz="1600">
                <a:latin typeface="Arial"/>
                <a:ea typeface="Arial"/>
                <a:cs typeface="Arial"/>
                <a:sym typeface="Arial"/>
              </a:rPr>
              <a:t>analyzed</a:t>
            </a:r>
            <a:r>
              <a:rPr lang="en" sz="1600">
                <a:latin typeface="Arial"/>
                <a:ea typeface="Arial"/>
                <a:cs typeface="Arial"/>
                <a:sym typeface="Arial"/>
              </a:rPr>
              <a:t> the end score of each model ( The closer to zero the more </a:t>
            </a:r>
            <a:r>
              <a:rPr lang="en" sz="1600">
                <a:latin typeface="Arial"/>
                <a:ea typeface="Arial"/>
                <a:cs typeface="Arial"/>
                <a:sym typeface="Arial"/>
              </a:rPr>
              <a:t>accurate</a:t>
            </a:r>
            <a:r>
              <a:rPr lang="en" sz="1600">
                <a:latin typeface="Arial"/>
                <a:ea typeface="Arial"/>
                <a:cs typeface="Arial"/>
                <a:sym typeface="Arial"/>
              </a:rPr>
              <a:t> it is)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●"/>
            </a:pPr>
            <a:r>
              <a:rPr lang="en" sz="1600">
                <a:latin typeface="Arial"/>
                <a:ea typeface="Arial"/>
                <a:cs typeface="Arial"/>
                <a:sym typeface="Arial"/>
              </a:rPr>
              <a:t>Concluded Random Forest was the most accurate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2" name="Google Shape;21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225" y="3522950"/>
            <a:ext cx="8574400" cy="34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challenges we faced</a:t>
            </a:r>
            <a:endParaRPr/>
          </a:p>
        </p:txBody>
      </p:sp>
      <p:sp>
        <p:nvSpPr>
          <p:cNvPr id="218" name="Google Shape;218;p25"/>
          <p:cNvSpPr txBox="1"/>
          <p:nvPr>
            <p:ph idx="1" type="body"/>
          </p:nvPr>
        </p:nvSpPr>
        <p:spPr>
          <a:xfrm>
            <a:off x="5071525" y="1379375"/>
            <a:ext cx="34383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●"/>
            </a:pPr>
            <a:r>
              <a:rPr lang="en" sz="1200">
                <a:latin typeface="Arial"/>
                <a:ea typeface="Arial"/>
                <a:cs typeface="Arial"/>
                <a:sym typeface="Arial"/>
              </a:rPr>
              <a:t>Deciding on which Models to use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○"/>
            </a:pPr>
            <a:r>
              <a:rPr lang="en" sz="1200">
                <a:latin typeface="Arial"/>
                <a:ea typeface="Arial"/>
                <a:cs typeface="Arial"/>
                <a:sym typeface="Arial"/>
              </a:rPr>
              <a:t>Used Slack resources and researched via the web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●"/>
            </a:pPr>
            <a:r>
              <a:rPr lang="en" sz="1200">
                <a:latin typeface="Arial"/>
                <a:ea typeface="Arial"/>
                <a:cs typeface="Arial"/>
                <a:sym typeface="Arial"/>
              </a:rPr>
              <a:t>Making model more accurate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○"/>
            </a:pPr>
            <a:r>
              <a:rPr lang="en" sz="1200">
                <a:latin typeface="Arial"/>
                <a:ea typeface="Arial"/>
                <a:cs typeface="Arial"/>
                <a:sym typeface="Arial"/>
              </a:rPr>
              <a:t>Making the </a:t>
            </a:r>
            <a:r>
              <a:rPr lang="en" sz="1200">
                <a:latin typeface="Arial"/>
                <a:ea typeface="Arial"/>
                <a:cs typeface="Arial"/>
                <a:sym typeface="Arial"/>
              </a:rPr>
              <a:t>features more compatible with models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●"/>
            </a:pPr>
            <a:r>
              <a:rPr lang="en" sz="1200">
                <a:latin typeface="Arial"/>
                <a:ea typeface="Arial"/>
                <a:cs typeface="Arial"/>
                <a:sym typeface="Arial"/>
              </a:rPr>
              <a:t>Issues deploying Web App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9" name="Google Shape;21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3325" y="1307850"/>
            <a:ext cx="3697225" cy="353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6"/>
          <p:cNvSpPr txBox="1"/>
          <p:nvPr>
            <p:ph type="title"/>
          </p:nvPr>
        </p:nvSpPr>
        <p:spPr>
          <a:xfrm>
            <a:off x="1197475" y="2043100"/>
            <a:ext cx="7038900" cy="228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Questions</a:t>
            </a:r>
            <a:endParaRPr sz="60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our purpose</a:t>
            </a:r>
            <a:endParaRPr/>
          </a:p>
        </p:txBody>
      </p:sp>
      <p:sp>
        <p:nvSpPr>
          <p:cNvPr id="141" name="Google Shape;141;p14"/>
          <p:cNvSpPr txBox="1"/>
          <p:nvPr>
            <p:ph idx="1" type="body"/>
          </p:nvPr>
        </p:nvSpPr>
        <p:spPr>
          <a:xfrm>
            <a:off x="346175" y="1105650"/>
            <a:ext cx="7038900" cy="364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Arial"/>
              <a:buChar char="○"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Create web app interface that uses machine learning to accurately predict insurance claim charges based off one’s characteristics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Features used to make these predictions were: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■"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Smoker/Non Smoker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■"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Children/No Children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■"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Age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■"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Sex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■"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Region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2" name="Google Shape;14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0300" y="2369275"/>
            <a:ext cx="3184025" cy="197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clean up and model training</a:t>
            </a:r>
            <a:endParaRPr/>
          </a:p>
        </p:txBody>
      </p:sp>
      <p:sp>
        <p:nvSpPr>
          <p:cNvPr id="148" name="Google Shape;148;p15"/>
          <p:cNvSpPr txBox="1"/>
          <p:nvPr>
            <p:ph idx="1" type="body"/>
          </p:nvPr>
        </p:nvSpPr>
        <p:spPr>
          <a:xfrm>
            <a:off x="502975" y="1212675"/>
            <a:ext cx="3532500" cy="364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04800" lvl="0" marL="457200" rtl="0" algn="l">
              <a:lnSpc>
                <a:spcPct val="150000"/>
              </a:lnSpc>
              <a:spcBef>
                <a:spcPts val="640"/>
              </a:spcBef>
              <a:spcAft>
                <a:spcPts val="0"/>
              </a:spcAft>
              <a:buSzPts val="1200"/>
              <a:buFont typeface="Arial"/>
              <a:buChar char="●"/>
            </a:pPr>
            <a:r>
              <a:rPr lang="en" sz="1200">
                <a:latin typeface="Arial"/>
                <a:ea typeface="Arial"/>
                <a:cs typeface="Arial"/>
                <a:sym typeface="Arial"/>
              </a:rPr>
              <a:t>We did basic data cleansing on the data </a:t>
            </a:r>
            <a:r>
              <a:rPr lang="en" sz="1200">
                <a:latin typeface="Arial"/>
                <a:ea typeface="Arial"/>
                <a:cs typeface="Arial"/>
                <a:sym typeface="Arial"/>
              </a:rPr>
              <a:t>once</a:t>
            </a:r>
            <a:r>
              <a:rPr lang="en" sz="120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200">
                <a:latin typeface="Arial"/>
                <a:ea typeface="Arial"/>
                <a:cs typeface="Arial"/>
                <a:sym typeface="Arial"/>
              </a:rPr>
              <a:t>receiving</a:t>
            </a:r>
            <a:r>
              <a:rPr lang="en" sz="1200">
                <a:latin typeface="Arial"/>
                <a:ea typeface="Arial"/>
                <a:cs typeface="Arial"/>
                <a:sym typeface="Arial"/>
              </a:rPr>
              <a:t> it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○"/>
            </a:pPr>
            <a:r>
              <a:rPr lang="en" sz="1200">
                <a:latin typeface="Arial"/>
                <a:ea typeface="Arial"/>
                <a:cs typeface="Arial"/>
                <a:sym typeface="Arial"/>
              </a:rPr>
              <a:t>Data was mostly clean </a:t>
            </a:r>
            <a:r>
              <a:rPr lang="en" sz="1200">
                <a:latin typeface="Arial"/>
                <a:ea typeface="Arial"/>
                <a:cs typeface="Arial"/>
                <a:sym typeface="Arial"/>
              </a:rPr>
              <a:t>initially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50000"/>
              </a:lnSpc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640"/>
              </a:spcBef>
              <a:spcAft>
                <a:spcPts val="0"/>
              </a:spcAft>
              <a:buSzPts val="1200"/>
              <a:buFont typeface="Arial"/>
              <a:buChar char="●"/>
            </a:pPr>
            <a:r>
              <a:rPr lang="en" sz="1200">
                <a:latin typeface="Arial"/>
                <a:ea typeface="Arial"/>
                <a:cs typeface="Arial"/>
                <a:sym typeface="Arial"/>
              </a:rPr>
              <a:t>No problems were encountered 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○"/>
            </a:pPr>
            <a:r>
              <a:rPr lang="en" sz="1200">
                <a:latin typeface="Arial"/>
                <a:ea typeface="Arial"/>
                <a:cs typeface="Arial"/>
                <a:sym typeface="Arial"/>
              </a:rPr>
              <a:t>Only problem we had was the training times of each model (took a couple hours to train)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9" name="Google Shape;149;p15"/>
          <p:cNvPicPr preferRelativeResize="0"/>
          <p:nvPr/>
        </p:nvPicPr>
        <p:blipFill rotWithShape="1">
          <a:blip r:embed="rId3">
            <a:alphaModFix/>
          </a:blip>
          <a:srcRect b="17543" l="26269" r="26036" t="31056"/>
          <a:stretch/>
        </p:blipFill>
        <p:spPr>
          <a:xfrm>
            <a:off x="4572000" y="1107851"/>
            <a:ext cx="3941274" cy="265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related are our features?</a:t>
            </a:r>
            <a:endParaRPr/>
          </a:p>
        </p:txBody>
      </p:sp>
      <p:pic>
        <p:nvPicPr>
          <p:cNvPr id="155" name="Google Shape;15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0500" y="3150319"/>
            <a:ext cx="2398975" cy="1742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0499" y="1307850"/>
            <a:ext cx="2398974" cy="1828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08988" y="1254850"/>
            <a:ext cx="2573534" cy="1828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84913" y="3107388"/>
            <a:ext cx="2621699" cy="1828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17"/>
          <p:cNvPicPr preferRelativeResize="0"/>
          <p:nvPr/>
        </p:nvPicPr>
        <p:blipFill rotWithShape="1">
          <a:blip r:embed="rId3">
            <a:alphaModFix/>
          </a:blip>
          <a:srcRect b="22558" l="25102" r="34881" t="12804"/>
          <a:stretch/>
        </p:blipFill>
        <p:spPr>
          <a:xfrm>
            <a:off x="1122925" y="909512"/>
            <a:ext cx="3293102" cy="3324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17"/>
          <p:cNvPicPr preferRelativeResize="0"/>
          <p:nvPr/>
        </p:nvPicPr>
        <p:blipFill rotWithShape="1">
          <a:blip r:embed="rId4">
            <a:alphaModFix/>
          </a:blip>
          <a:srcRect b="17682" l="28823" r="36918" t="27248"/>
          <a:stretch/>
        </p:blipFill>
        <p:spPr>
          <a:xfrm>
            <a:off x="4993825" y="0"/>
            <a:ext cx="2819174" cy="2832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17"/>
          <p:cNvPicPr preferRelativeResize="0"/>
          <p:nvPr/>
        </p:nvPicPr>
        <p:blipFill rotWithShape="1">
          <a:blip r:embed="rId5">
            <a:alphaModFix/>
          </a:blip>
          <a:srcRect b="27020" l="25567" r="32129" t="29279"/>
          <a:stretch/>
        </p:blipFill>
        <p:spPr>
          <a:xfrm>
            <a:off x="4840913" y="2980200"/>
            <a:ext cx="3125002" cy="2017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Models in our Arsenal</a:t>
            </a:r>
            <a:endParaRPr/>
          </a:p>
        </p:txBody>
      </p:sp>
      <p:sp>
        <p:nvSpPr>
          <p:cNvPr id="171" name="Google Shape;171;p18"/>
          <p:cNvSpPr txBox="1"/>
          <p:nvPr>
            <p:ph idx="1" type="body"/>
          </p:nvPr>
        </p:nvSpPr>
        <p:spPr>
          <a:xfrm>
            <a:off x="697125" y="1118600"/>
            <a:ext cx="4258200" cy="342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spcBef>
                <a:spcPts val="120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The models we used were:</a:t>
            </a:r>
            <a:endParaRPr sz="1400"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 sz="1400"/>
              <a:t> Random Forest</a:t>
            </a:r>
            <a:endParaRPr sz="1400"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 sz="1400"/>
              <a:t> Linear Regression</a:t>
            </a:r>
            <a:endParaRPr sz="1400"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 sz="1400"/>
              <a:t>Decision Tree</a:t>
            </a:r>
            <a:endParaRPr sz="1400"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 sz="1400"/>
              <a:t> Lasso regression</a:t>
            </a:r>
            <a:endParaRPr sz="1400"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 sz="1400"/>
              <a:t>Ridge regression</a:t>
            </a:r>
            <a:endParaRPr sz="1400"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 sz="1400"/>
              <a:t>SRV</a:t>
            </a:r>
            <a:endParaRPr sz="1400"/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72" name="Google Shape;172;p18"/>
          <p:cNvPicPr preferRelativeResize="0"/>
          <p:nvPr/>
        </p:nvPicPr>
        <p:blipFill rotWithShape="1">
          <a:blip r:embed="rId3">
            <a:alphaModFix/>
          </a:blip>
          <a:srcRect b="2585" l="6019" r="19933" t="8880"/>
          <a:stretch/>
        </p:blipFill>
        <p:spPr>
          <a:xfrm>
            <a:off x="5304675" y="1045425"/>
            <a:ext cx="3031726" cy="323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9"/>
          <p:cNvSpPr txBox="1"/>
          <p:nvPr>
            <p:ph type="title"/>
          </p:nvPr>
        </p:nvSpPr>
        <p:spPr>
          <a:xfrm>
            <a:off x="1297500" y="310125"/>
            <a:ext cx="7038900" cy="73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Decision</a:t>
            </a:r>
            <a:r>
              <a:rPr lang="en"/>
              <a:t> Tree</a:t>
            </a:r>
            <a:endParaRPr/>
          </a:p>
        </p:txBody>
      </p:sp>
      <p:sp>
        <p:nvSpPr>
          <p:cNvPr id="178" name="Google Shape;178;p19"/>
          <p:cNvSpPr txBox="1"/>
          <p:nvPr>
            <p:ph idx="1" type="body"/>
          </p:nvPr>
        </p:nvSpPr>
        <p:spPr>
          <a:xfrm>
            <a:off x="1297500" y="1567538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79" name="Google Shape;17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3062" y="1348600"/>
            <a:ext cx="8637877" cy="3455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Random </a:t>
            </a:r>
            <a:r>
              <a:rPr lang="en"/>
              <a:t>Forest</a:t>
            </a:r>
            <a:endParaRPr/>
          </a:p>
        </p:txBody>
      </p:sp>
      <p:sp>
        <p:nvSpPr>
          <p:cNvPr id="185" name="Google Shape;185;p20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86" name="Google Shape;18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5750" y="1567552"/>
            <a:ext cx="7390649" cy="291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Linear Regression</a:t>
            </a:r>
            <a:endParaRPr/>
          </a:p>
        </p:txBody>
      </p:sp>
      <p:pic>
        <p:nvPicPr>
          <p:cNvPr id="192" name="Google Shape;19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3897" y="1130125"/>
            <a:ext cx="6261824" cy="3641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